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64" r:id="rId6"/>
    <p:sldId id="259" r:id="rId7"/>
    <p:sldId id="258" r:id="rId8"/>
    <p:sldId id="260" r:id="rId9"/>
    <p:sldId id="261" r:id="rId1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53106-131E-4C4B-9387-52452D7D7951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0180A-1316-45E1-BDC5-3632911AA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Ένα </a:t>
            </a:r>
            <a:r>
              <a:rPr lang="en-US" dirty="0"/>
              <a:t>slide </a:t>
            </a:r>
            <a:r>
              <a:rPr lang="el-GR" dirty="0"/>
              <a:t>για κάθε </a:t>
            </a:r>
            <a:r>
              <a:rPr lang="el-GR" dirty="0" err="1"/>
              <a:t>πηγη</a:t>
            </a:r>
            <a:r>
              <a:rPr lang="el-GR" dirty="0"/>
              <a:t> πιο </a:t>
            </a:r>
            <a:r>
              <a:rPr lang="el-GR" dirty="0" err="1"/>
              <a:t>αναλυτικα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0180A-1316-45E1-BDC5-3632911AA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Περαιτερω</a:t>
            </a:r>
            <a:r>
              <a:rPr lang="el-GR" dirty="0"/>
              <a:t> </a:t>
            </a:r>
            <a:r>
              <a:rPr lang="el-GR" dirty="0" err="1"/>
              <a:t>αναλυση</a:t>
            </a:r>
            <a:r>
              <a:rPr lang="el-GR" dirty="0"/>
              <a:t> των </a:t>
            </a:r>
            <a:r>
              <a:rPr lang="el-GR" dirty="0" err="1"/>
              <a:t>λειτουργιων</a:t>
            </a:r>
            <a:r>
              <a:rPr lang="el-GR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0180A-1316-45E1-BDC5-3632911AA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Παραδειγματα</a:t>
            </a:r>
            <a:r>
              <a:rPr lang="el-GR" dirty="0"/>
              <a:t> στην </a:t>
            </a:r>
            <a:r>
              <a:rPr lang="el-GR" dirty="0" err="1"/>
              <a:t>επεκταση</a:t>
            </a:r>
            <a:r>
              <a:rPr lang="en-US"/>
              <a:t>:</a:t>
            </a:r>
            <a:r>
              <a:rPr lang="el-GR"/>
              <a:t> </a:t>
            </a:r>
            <a:r>
              <a:rPr lang="el-GR" dirty="0" err="1"/>
              <a:t>αεροδρομια</a:t>
            </a:r>
            <a:r>
              <a:rPr lang="el-GR" dirty="0"/>
              <a:t>, </a:t>
            </a:r>
            <a:r>
              <a:rPr lang="el-GR" dirty="0" err="1"/>
              <a:t>μουσεια</a:t>
            </a:r>
            <a:r>
              <a:rPr lang="el-GR" dirty="0"/>
              <a:t>, </a:t>
            </a:r>
            <a:r>
              <a:rPr lang="en-US" dirty="0"/>
              <a:t>wifi4eu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0180A-1316-45E1-BDC5-3632911AA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3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D16762-FBF1-3FBC-5AD2-F03EBD46D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348CB56-95CC-0151-B5A9-019DE916C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DD5F0D-67FA-DE57-80FA-EF9E9441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59AA9B5-1953-99C7-8332-0B385C6D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1D2426-75F7-A54B-B1F8-B7C537F1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986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E07AF6-5343-2C58-904E-7F703DC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B1E09C9E-A66F-D7A2-4CD5-1606AC9D2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529C88B-FED5-D215-ABC8-83D183D8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96734E9-5252-66CA-7FB4-093148E3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AEBECA4-DABB-C767-AE3C-CE8CA9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147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25C8E29F-F6BD-72CC-9727-56EEFBC01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DCEFE03-16B4-F8F5-25C4-B256A1FA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0B51CD-C6A0-BDB8-A333-F2AD20A95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EA8D27A-8F97-9F01-4AE7-EF5A05BD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6CC236F-E1E3-2992-2811-845506C2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453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29BC31-E9B2-589A-DC72-3FEA854D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1D614EA-D747-8CD8-9233-1540C9C0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E94976D-62CE-E366-6174-63443577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64A9F0-FFBA-A8EB-7959-176CB925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F3452E8-5C7E-6235-DD03-D05570C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913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3E5F2F-27B7-DE1F-0724-DE686B77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39F3C76-D932-1F5A-A5D2-30EDD7CCC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9814405-DBE5-4005-3D24-90D73665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42047D4-BF12-9DE1-8197-CD9E954F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CA274B6-54B5-29B5-AE58-A0ACEB98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475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E7FF6E-46BE-D1AA-DC0B-7D9496B6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A7B8B5-F4C0-5F66-1F49-06637083A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C3411BC-FD3B-9B6F-31F2-E4D6A8FD9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5363A6F-64E7-D832-0910-BE64C363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EDD3964-B854-04E4-79AB-F87779B9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D4D84FA-FA0D-080E-2E78-5DD2125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719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C4C559-D724-00EA-9BA7-8E4C2647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24ACEFB-9CDC-5672-AEBF-17440AA4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A366E9E-820B-2508-3F11-55E5DB040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9DF77EE9-F04A-F824-E217-986621F38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E527436-BA8D-49F0-66F5-286371E48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7354210F-004E-6081-5DAF-657BF389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483536F9-1EAA-DCCE-5FE5-E4E0EDEB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EF59F974-500F-928D-02EB-348B9CD2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18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D498D6-88BE-CBD9-E278-3F0708C1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4868C1C4-69F2-1069-AC13-A28DE68B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689A10C-0E26-D437-EA0A-60A4EB9C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DD542B1-CAF4-B0E8-4110-EE9D8E41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831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73399F1-F8CA-8010-CA20-D5FCAC4D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0453F81C-D010-4128-E5FC-BD027F93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F65E4FA4-514B-937A-7FB2-08CF31EA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571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B4C805-CE4F-CD49-14A2-A9EF3A16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577CB63-8FE5-2C89-3648-8E0F6A1CC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4E98736-F337-B155-96AE-174F88BC9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25A1812-AF62-460C-F500-C8603D54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6F8A5AB-FF1D-EC48-CA6E-1A4DDBAF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DC44ACA-C062-CD27-161A-05F2D182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517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313CA46-B504-1E65-091D-FCFFF948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7441077A-A817-A724-7658-ED9208F36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42DA7AC-DF22-CBAD-00EB-CD4BD1728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72660E4-0BFB-7197-29ED-AFB08F78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879DA5A-10F3-9C46-612F-007EBAE3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7A76546-E085-49E6-642A-D3D1ECCC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7404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F4F1F18E-B730-9AF6-A7C9-AA0D000E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C272404-A015-D69D-08E9-230D933F5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B4F1C9A-CC93-D320-7BA4-4A9257192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8A8D7-2DA2-4729-ABF5-2A8F9EA25133}" type="datetimeFigureOut">
              <a:rPr lang="el-GR" smtClean="0"/>
              <a:t>08/11/2024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B7263A2-D2F2-8BA6-F6EC-28F718325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7FA4721-71C3-4C32-B6FE-CC2E02BA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5ECFAF-6A8E-4221-9533-69E94C77F76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200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ciencedirect.com/science/article/pii/S0378778814006914?casa_token=y4jwSgJfIcIAAAAA:4ezfS4GDOHLN8IkwqNFsS7CcnQvfsR9hW7vrh-1cPCWnoYe7o4Ap71TD5RjpS-ajwczSnJi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156" name="Oval 6155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Oval 6156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8" name="Oval 6157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9" name="Oval 6158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0" name="Oval 6159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2" name="Oval 6160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9768340B-6883-8177-F492-59ECDA42B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846" y="630937"/>
            <a:ext cx="5867716" cy="237595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Hotspots</a:t>
            </a:r>
          </a:p>
        </p:txBody>
      </p:sp>
      <p:sp>
        <p:nvSpPr>
          <p:cNvPr id="6154" name="Rectangle 6162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5" name="Group 6164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166" name="Straight Connector 6165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7" name="Straight Connector 6166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8" name="Straight Connector 6167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9" name="Straight Connector 6168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1" name="Rectangle 6170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73" name="Group 6172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174" name="Straight Connector 6173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" name="Straight Connector 6174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6" name="Straight Connector 6175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7" name="Straight Connector 6176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Hotspot Generic Basic Outline icon | Freepik">
            <a:extLst>
              <a:ext uri="{FF2B5EF4-FFF2-40B4-BE49-F238E27FC236}">
                <a16:creationId xmlns:a16="http://schemas.microsoft.com/office/drawing/2014/main" id="{3B581330-84A0-12F6-DEB0-F76BD9B7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440" y="633683"/>
            <a:ext cx="4134103" cy="41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79" name="Group 6178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6180" name="Straight Connector 6179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1" name="Straight Connector 6180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2" name="Straight Connector 6181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3" name="Straight Connector 6182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700F0FD-33CB-903C-812B-A647A519F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846" y="3429001"/>
            <a:ext cx="5867720" cy="28288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Τα π</a:t>
            </a:r>
            <a:r>
              <a:rPr lang="en-US" sz="1800" dirty="0" err="1">
                <a:solidFill>
                  <a:schemeClr val="bg1"/>
                </a:solidFill>
              </a:rPr>
              <a:t>ρο</a:t>
            </a:r>
            <a:r>
              <a:rPr lang="en-US" sz="1800" dirty="0">
                <a:solidFill>
                  <a:schemeClr val="bg1"/>
                </a:solidFill>
              </a:rPr>
              <a:t>βλήματα: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Μεγάλες </a:t>
            </a:r>
            <a:r>
              <a:rPr lang="en-US" sz="1800" dirty="0" err="1">
                <a:solidFill>
                  <a:schemeClr val="bg1"/>
                </a:solidFill>
              </a:rPr>
              <a:t>ουρές</a:t>
            </a:r>
            <a:r>
              <a:rPr lang="en-US" sz="1800" dirty="0">
                <a:solidFill>
                  <a:schemeClr val="bg1"/>
                </a:solidFill>
              </a:rPr>
              <a:t> και </a:t>
            </a:r>
            <a:r>
              <a:rPr lang="en-US" sz="1800" dirty="0" err="1">
                <a:solidFill>
                  <a:schemeClr val="bg1"/>
                </a:solidFill>
              </a:rPr>
              <a:t>χρόνο</a:t>
            </a:r>
            <a:r>
              <a:rPr lang="el-GR" sz="1800" dirty="0">
                <a:solidFill>
                  <a:schemeClr val="bg1"/>
                </a:solidFill>
              </a:rPr>
              <a:t>ι</a:t>
            </a:r>
            <a:r>
              <a:rPr lang="en-US" sz="1800" dirty="0">
                <a:solidFill>
                  <a:schemeClr val="bg1"/>
                </a:solidFill>
              </a:rPr>
              <a:t> ανα</a:t>
            </a:r>
            <a:r>
              <a:rPr lang="en-US" sz="1800" dirty="0" err="1">
                <a:solidFill>
                  <a:schemeClr val="bg1"/>
                </a:solidFill>
              </a:rPr>
              <a:t>μονής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l-GR" sz="1800" dirty="0">
                <a:solidFill>
                  <a:schemeClr val="bg1"/>
                </a:solidFill>
              </a:rPr>
              <a:t>(π.χ. Εστιατόριο φοιτητικής εστίας)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Συνωστισμός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σε</a:t>
            </a:r>
            <a:r>
              <a:rPr lang="el-GR" sz="1800" dirty="0">
                <a:solidFill>
                  <a:schemeClr val="bg1"/>
                </a:solidFill>
              </a:rPr>
              <a:t> δημοφιλή μέρη (π.χ. Στάσεις λεωφορείων, </a:t>
            </a:r>
            <a:r>
              <a:rPr lang="el-GR" sz="1800" dirty="0" err="1">
                <a:solidFill>
                  <a:schemeClr val="bg1"/>
                </a:solidFill>
              </a:rPr>
              <a:t>καφετέρειες</a:t>
            </a:r>
            <a:r>
              <a:rPr lang="el-GR" sz="1800" dirty="0">
                <a:solidFill>
                  <a:schemeClr val="bg1"/>
                </a:solidFill>
              </a:rPr>
              <a:t>, καταστήματα)</a:t>
            </a:r>
            <a:endParaRPr lang="en-US" sz="18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9B0F0-3262-4613-FBBA-B9EE7A0EA774}"/>
              </a:ext>
            </a:extLst>
          </p:cNvPr>
          <p:cNvSpPr txBox="1"/>
          <p:nvPr/>
        </p:nvSpPr>
        <p:spPr>
          <a:xfrm>
            <a:off x="814325" y="5105400"/>
            <a:ext cx="3159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Ομάδα 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Παπουτσάς Γεώργιος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Τσάμπρας Κωνσταντίνος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7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l-GR" sz="4000">
                <a:solidFill>
                  <a:schemeClr val="bg1"/>
                </a:solidFill>
              </a:rPr>
              <a:t>Η λύση μας: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9" r="-2" b="709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30" r="-2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7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0" y="4766267"/>
            <a:ext cx="6098009" cy="189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>
                <a:solidFill>
                  <a:schemeClr val="bg1">
                    <a:alpha val="80000"/>
                  </a:schemeClr>
                </a:solidFill>
              </a:rPr>
              <a:t>Συλλογή δεδομένων από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r>
              <a:rPr lang="el-GR" sz="2000" dirty="0">
                <a:solidFill>
                  <a:schemeClr val="bg1">
                    <a:alpha val="80000"/>
                  </a:schemeClr>
                </a:solidFill>
              </a:rPr>
              <a:t>Σύνδεση φοιτητών με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access points</a:t>
            </a:r>
            <a:endParaRPr lang="el-GR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l-GR" sz="2000" dirty="0">
                <a:solidFill>
                  <a:schemeClr val="bg1">
                    <a:alpha val="80000"/>
                  </a:schemeClr>
                </a:solidFill>
              </a:rPr>
              <a:t>Αισθητήρες (υγρασίας, θερμοκρασίας, 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</a:t>
            </a:r>
            <a:r>
              <a:rPr lang="en-US" sz="2000" baseline="-25000" dirty="0">
                <a:solidFill>
                  <a:schemeClr val="bg1">
                    <a:alpha val="80000"/>
                  </a:schemeClr>
                </a:solidFill>
              </a:rPr>
              <a:t>2 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Google places API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endParaRPr lang="el-GR" sz="20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Freeform: Shape 10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A3DC90C-6D68-99BA-0D21-BB511BD1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l-GR" dirty="0"/>
              <a:t>Σύνδεση φοιτητών με </a:t>
            </a:r>
            <a:r>
              <a:rPr lang="en-US" dirty="0"/>
              <a:t>access points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5465709-5959-CBB1-7427-918CF9449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l-GR" sz="2000" dirty="0"/>
              <a:t>Σε όλη την κτηριακή υποδομή του πανεπιστημίου υπάρχουν </a:t>
            </a:r>
            <a:r>
              <a:rPr lang="en-US" sz="2000" dirty="0"/>
              <a:t>access points (</a:t>
            </a:r>
            <a:r>
              <a:rPr lang="en-US" sz="2000" dirty="0" err="1"/>
              <a:t>eduroam</a:t>
            </a:r>
            <a:r>
              <a:rPr lang="en-US" sz="2000" dirty="0"/>
              <a:t>) </a:t>
            </a:r>
            <a:r>
              <a:rPr lang="el-GR" sz="2000" dirty="0"/>
              <a:t>όπου συνδέονται αυτόματα τα κινητά των φοιτητών.</a:t>
            </a:r>
          </a:p>
          <a:p>
            <a:r>
              <a:rPr lang="el-GR" sz="2000" dirty="0"/>
              <a:t>Συλλέγοντας δεδομένα όπως το πλήθος των συνδεδεμένων συσκευών σε κάθε </a:t>
            </a:r>
            <a:r>
              <a:rPr lang="en-US" sz="2000" dirty="0"/>
              <a:t>access point</a:t>
            </a:r>
            <a:r>
              <a:rPr lang="el-GR" sz="2000" dirty="0"/>
              <a:t>, παίρνουμε μια ακριβή εικόνα για το πλήθος των φοιτητών στο κάθε κτήριο.</a:t>
            </a:r>
          </a:p>
          <a:p>
            <a:r>
              <a:rPr lang="el-GR" sz="2000" dirty="0"/>
              <a:t>Εκτός του </a:t>
            </a:r>
            <a:r>
              <a:rPr lang="en-US" sz="2000" dirty="0" err="1"/>
              <a:t>eduroam</a:t>
            </a:r>
            <a:r>
              <a:rPr lang="el-GR" sz="2000" dirty="0"/>
              <a:t> η εφαρμογή μπορεί να επεκταθεί και σε άλλα δίκτυα όπως το </a:t>
            </a:r>
            <a:r>
              <a:rPr lang="en-US" sz="2000" dirty="0"/>
              <a:t>Patras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el-GR" sz="2000" dirty="0"/>
              <a:t>του δήμου </a:t>
            </a:r>
            <a:r>
              <a:rPr lang="el-GR" sz="2000" dirty="0" err="1"/>
              <a:t>Πατρέων</a:t>
            </a:r>
            <a:r>
              <a:rPr lang="el-GR" sz="2000" dirty="0"/>
              <a:t>, ή και το </a:t>
            </a:r>
            <a:r>
              <a:rPr lang="en-US" sz="2000" dirty="0" err="1"/>
              <a:t>wifi</a:t>
            </a:r>
            <a:r>
              <a:rPr lang="en-US" sz="2000" dirty="0"/>
              <a:t> for EU.</a:t>
            </a:r>
            <a:endParaRPr lang="el-GR" sz="2000" dirty="0"/>
          </a:p>
        </p:txBody>
      </p:sp>
      <p:pic>
        <p:nvPicPr>
          <p:cNvPr id="1026" name="Picture 2" descr="AC2100 Mesh Wi-Fi Gigabit Router Thailand">
            <a:extLst>
              <a:ext uri="{FF2B5EF4-FFF2-40B4-BE49-F238E27FC236}">
                <a16:creationId xmlns:a16="http://schemas.microsoft.com/office/drawing/2014/main" id="{0A976E5A-45A3-0637-BBE7-C1DAF570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6173" y="2184914"/>
            <a:ext cx="4694893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2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5C2723E-05C7-9452-A81E-F37ECC05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l-GR" dirty="0"/>
              <a:t>Αισθητήρες: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D27BA69-BCAE-0DC3-E0F5-69B6FAC7A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l-GR" sz="1700" dirty="0"/>
              <a:t>Υγρασίας: Η συγκέντρωση πολλών ανθρώπων σε κλειστούς χώρους έχει ως αποτέλεσμα την αύξηση της υγρασίας στον χώρο αυτό.</a:t>
            </a:r>
          </a:p>
          <a:p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: </a:t>
            </a:r>
            <a:r>
              <a:rPr lang="el-GR" sz="1700" dirty="0"/>
              <a:t>Παρομοίως, οι εκπνοές πολλών ανθρώπων σε κλειστούς χώρους αυξάνουν τα επίπεδα του διοξειδίου του άνθρακα</a:t>
            </a:r>
            <a:r>
              <a:rPr lang="en-US" sz="1700" dirty="0"/>
              <a:t> </a:t>
            </a:r>
            <a:r>
              <a:rPr lang="en-US" sz="1700" dirty="0">
                <a:hlinkClick r:id="rId2"/>
              </a:rPr>
              <a:t>[1]</a:t>
            </a:r>
            <a:r>
              <a:rPr lang="el-GR" sz="1700" dirty="0"/>
              <a:t>.</a:t>
            </a:r>
          </a:p>
          <a:p>
            <a:r>
              <a:rPr lang="el-GR" sz="1700" dirty="0"/>
              <a:t>Θερμοκρασία: Ενδιαφέρον θα έχει και η συσχέτιση της θερμοκρασίας ενός κλειστού χώρου με τον αριθμό ατόμων μέσα σε αυτόν.</a:t>
            </a:r>
          </a:p>
          <a:p>
            <a:r>
              <a:rPr lang="el-GR" sz="1700" dirty="0"/>
              <a:t>Ένας αισθητήρας θερμοκρασίας και υγρασίας έχει κόστος ~60€, ενώ ένας αισθητήρας </a:t>
            </a:r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</a:t>
            </a:r>
            <a:r>
              <a:rPr lang="el-GR" sz="1700" dirty="0"/>
              <a:t>~150€.</a:t>
            </a:r>
            <a:endParaRPr lang="en-US" sz="1700" dirty="0"/>
          </a:p>
        </p:txBody>
      </p:sp>
      <p:pic>
        <p:nvPicPr>
          <p:cNvPr id="7" name="Εικόνα 6" descr="Εικόνα που περιέχει πρίζες και βύσματα ηλεκτρισμού, κύκλος&#10;&#10;Περιγραφή που δημιουργήθηκε αυτόματα">
            <a:extLst>
              <a:ext uri="{FF2B5EF4-FFF2-40B4-BE49-F238E27FC236}">
                <a16:creationId xmlns:a16="http://schemas.microsoft.com/office/drawing/2014/main" id="{B2C698DF-281A-BEA0-B622-71A2984B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577" y="643468"/>
            <a:ext cx="2731589" cy="2545005"/>
          </a:xfrm>
          <a:prstGeom prst="rect">
            <a:avLst/>
          </a:prstGeom>
        </p:spPr>
      </p:pic>
      <p:pic>
        <p:nvPicPr>
          <p:cNvPr id="5" name="Εικόνα 4" descr="Εικόνα που περιέχει κύκλος, στιγμιότυπο οθόνης, κείμενο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46582646-FE35-5120-8329-42312050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675" y="3657600"/>
            <a:ext cx="2547394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D802655-A3E4-A183-B4CF-9118CDD4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Google places API</a:t>
            </a:r>
            <a:endParaRPr lang="el-GR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671661D-0571-6068-356E-B4D2355E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01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2F46CB-4DA2-ABE6-8A08-AAC082E9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l-GR" sz="1800" dirty="0"/>
              <a:t>Με την χρήση του </a:t>
            </a:r>
            <a:r>
              <a:rPr lang="en-US" sz="1800" dirty="0"/>
              <a:t>Google places API </a:t>
            </a:r>
            <a:r>
              <a:rPr lang="el-GR" sz="1800" dirty="0"/>
              <a:t>αποκτούμε πρόσβαση σε ιστορικά αλλά και ζωντανά δεδομένα για τον συνωστισμό σε δημοφιλή μέρη (π.χ. στάσεις λεωφορείων, μαγαζιά)</a:t>
            </a:r>
          </a:p>
        </p:txBody>
      </p:sp>
    </p:spTree>
    <p:extLst>
      <p:ext uri="{BB962C8B-B14F-4D97-AF65-F5344CB8AC3E}">
        <p14:creationId xmlns:p14="http://schemas.microsoft.com/office/powerpoint/2010/main" val="145285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FFB021-B02B-D502-B6B0-F8C1CB4B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153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5C6AF49-5FAE-4CE5-9DE6-E74346F0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l-GR" sz="4000"/>
              <a:t>Στόχοι: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2CAA71-31CF-3053-1C7C-3951DD89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0"/>
            <a:ext cx="3822189" cy="4368483"/>
          </a:xfrm>
        </p:spPr>
        <p:txBody>
          <a:bodyPr>
            <a:normAutofit/>
          </a:bodyPr>
          <a:lstStyle/>
          <a:p>
            <a:r>
              <a:rPr lang="el-GR" sz="1800" dirty="0"/>
              <a:t>Ανάλυση των δεδομένων και δημιουργία μιας ενοποιημένης πηγής δεδομένων για την δημιουργία ζωντανών </a:t>
            </a:r>
            <a:r>
              <a:rPr lang="en-US" sz="1800" dirty="0"/>
              <a:t>heatmaps</a:t>
            </a:r>
            <a:r>
              <a:rPr lang="el-GR" sz="1800" dirty="0"/>
              <a:t> αλλά και αποθήκευση των δεδομένων για την δημιουργία ιστορικών </a:t>
            </a:r>
            <a:r>
              <a:rPr lang="en-US" sz="1800" dirty="0"/>
              <a:t>heatmaps.</a:t>
            </a:r>
          </a:p>
          <a:p>
            <a:r>
              <a:rPr lang="el-GR" sz="1800" dirty="0"/>
              <a:t>Δημιουργία προβλέψεων</a:t>
            </a:r>
            <a:r>
              <a:rPr lang="en-US" sz="1800" dirty="0"/>
              <a:t> </a:t>
            </a:r>
            <a:r>
              <a:rPr lang="el-GR" sz="1800" dirty="0"/>
              <a:t>κίνησης με βάση ζωντανά και ιστορικά δεδομένα με την χρήση μοντέλων όπως το </a:t>
            </a:r>
            <a:r>
              <a:rPr lang="en-US" sz="1800" dirty="0" err="1"/>
              <a:t>facebook</a:t>
            </a:r>
            <a:r>
              <a:rPr lang="en-US" sz="1800" dirty="0"/>
              <a:t> prophet.</a:t>
            </a:r>
          </a:p>
          <a:p>
            <a:r>
              <a:rPr lang="el-GR" sz="1800" dirty="0"/>
              <a:t>Δημιουργία προτάσεων μετακίνησης με βάση τις παραπάνω προβλέψεις, για την αποφυγή συνωστισμού και αναμονής.</a:t>
            </a:r>
          </a:p>
        </p:txBody>
      </p:sp>
    </p:spTree>
    <p:extLst>
      <p:ext uri="{BB962C8B-B14F-4D97-AF65-F5344CB8AC3E}">
        <p14:creationId xmlns:p14="http://schemas.microsoft.com/office/powerpoint/2010/main" val="389305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656F60-4E32-2147-A73F-B5E6ECE7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2" r="1" b="1254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A53814-A019-95EA-CDFE-360E3C8E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74" y="534284"/>
            <a:ext cx="4993640" cy="1899912"/>
          </a:xfrm>
        </p:spPr>
        <p:txBody>
          <a:bodyPr>
            <a:normAutofit/>
          </a:bodyPr>
          <a:lstStyle/>
          <a:p>
            <a:r>
              <a:rPr lang="el-GR" sz="4000" dirty="0"/>
              <a:t>Η διαφοροποίηση μάς: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6C1551CD-3149-F71E-3233-EBC6285BC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520"/>
            <a:ext cx="3822189" cy="4175443"/>
          </a:xfrm>
        </p:spPr>
        <p:txBody>
          <a:bodyPr>
            <a:normAutofit lnSpcReduction="10000"/>
          </a:bodyPr>
          <a:lstStyle/>
          <a:p>
            <a:r>
              <a:rPr lang="el-GR" sz="2000" dirty="0"/>
              <a:t>Έχοντας τρεις διαφορετικές πηγές δεδομένων, μας δίνεται η δυνατότητα ενοποιήσουμε τα δεδομένα και να παράγουμε πιο ακριβείς και συχνούς </a:t>
            </a:r>
            <a:r>
              <a:rPr lang="en-US" sz="2000" dirty="0"/>
              <a:t>heatmaps</a:t>
            </a:r>
            <a:r>
              <a:rPr lang="el-GR" sz="2000" dirty="0"/>
              <a:t>, με αποτέλεσμα την παραγωγή καλύτερων προβλέψεων.</a:t>
            </a:r>
          </a:p>
          <a:p>
            <a:r>
              <a:rPr lang="el-GR" sz="2000" dirty="0"/>
              <a:t>Οι δύο εκ των τριών μεθόδων βασίζονται σε υπάρχουσες υποδομές, ενώ οι αισθητήρες που θα χρειαστούμε είναι ευρέως διαδεδομένοι και υπάρχουν και στο εργαστήριό μας.</a:t>
            </a:r>
          </a:p>
        </p:txBody>
      </p:sp>
    </p:spTree>
    <p:extLst>
      <p:ext uri="{BB962C8B-B14F-4D97-AF65-F5344CB8AC3E}">
        <p14:creationId xmlns:p14="http://schemas.microsoft.com/office/powerpoint/2010/main" val="223557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788C0F-E5C1-2D89-5E50-70AE5C4C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157" y="741391"/>
            <a:ext cx="5933181" cy="1616203"/>
          </a:xfrm>
        </p:spPr>
        <p:txBody>
          <a:bodyPr anchor="b">
            <a:normAutofit/>
          </a:bodyPr>
          <a:lstStyle/>
          <a:p>
            <a:r>
              <a:rPr lang="el-GR" sz="3200"/>
              <a:t>Σε ποιους απευθυνόμαστε:</a:t>
            </a:r>
          </a:p>
        </p:txBody>
      </p:sp>
      <p:sp>
        <p:nvSpPr>
          <p:cNvPr id="5154" name="Rectangle 5153">
            <a:extLst>
              <a:ext uri="{FF2B5EF4-FFF2-40B4-BE49-F238E27FC236}">
                <a16:creationId xmlns:a16="http://schemas.microsoft.com/office/drawing/2014/main" id="{37EA83DF-35A8-9CC8-3C8E-C3F32BECC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86300" cy="6858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56" name="Group 5155">
            <a:extLst>
              <a:ext uri="{FF2B5EF4-FFF2-40B4-BE49-F238E27FC236}">
                <a16:creationId xmlns:a16="http://schemas.microsoft.com/office/drawing/2014/main" id="{76A29D64-B4CD-CEFF-8174-BCDB2EA4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3362" cy="6858000"/>
            <a:chOff x="12068638" y="0"/>
            <a:chExt cx="123362" cy="6858000"/>
          </a:xfrm>
        </p:grpSpPr>
        <p:sp>
          <p:nvSpPr>
            <p:cNvPr id="5157" name="Rectangle 5156">
              <a:extLst>
                <a:ext uri="{FF2B5EF4-FFF2-40B4-BE49-F238E27FC236}">
                  <a16:creationId xmlns:a16="http://schemas.microsoft.com/office/drawing/2014/main" id="{95271C26-E797-25E4-4A2D-5AA7A104D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8" name="Rectangle 5157">
              <a:extLst>
                <a:ext uri="{FF2B5EF4-FFF2-40B4-BE49-F238E27FC236}">
                  <a16:creationId xmlns:a16="http://schemas.microsoft.com/office/drawing/2014/main" id="{3E4BD6EF-3C9D-3DEF-A540-84C50BAA5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6" name="Picture 6" descr="Student - Free people icons">
            <a:extLst>
              <a:ext uri="{FF2B5EF4-FFF2-40B4-BE49-F238E27FC236}">
                <a16:creationId xmlns:a16="http://schemas.microsoft.com/office/drawing/2014/main" id="{318E2F0A-6889-8A56-3FC4-373FF9C7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162" y="876300"/>
            <a:ext cx="1558506" cy="155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n in suit and tie - Free social icons">
            <a:extLst>
              <a:ext uri="{FF2B5EF4-FFF2-40B4-BE49-F238E27FC236}">
                <a16:creationId xmlns:a16="http://schemas.microsoft.com/office/drawing/2014/main" id="{F1D4A950-A00F-06E9-E340-539EF2AC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696" y="4275579"/>
            <a:ext cx="1582910" cy="158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A0B4E1-5F84-65C2-642A-103331DE5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156" y="2533476"/>
            <a:ext cx="5933182" cy="3447832"/>
          </a:xfrm>
        </p:spPr>
        <p:txBody>
          <a:bodyPr anchor="t">
            <a:normAutofit lnSpcReduction="10000"/>
          </a:bodyPr>
          <a:lstStyle/>
          <a:p>
            <a:r>
              <a:rPr lang="el-GR" sz="2000" dirty="0"/>
              <a:t>Φοιτητές</a:t>
            </a:r>
          </a:p>
          <a:p>
            <a:r>
              <a:rPr lang="el-GR" sz="2000" dirty="0"/>
              <a:t>Ακαδημαϊκούς</a:t>
            </a:r>
            <a:r>
              <a:rPr lang="en-US" sz="2000" dirty="0"/>
              <a:t> </a:t>
            </a:r>
            <a:endParaRPr lang="el-GR" sz="2000" dirty="0"/>
          </a:p>
          <a:p>
            <a:r>
              <a:rPr lang="el-GR" sz="2000" dirty="0"/>
              <a:t>Διοικητικό προσωπικό πανεπιστημίου</a:t>
            </a:r>
          </a:p>
          <a:p>
            <a:endParaRPr lang="en-US" sz="2000" dirty="0"/>
          </a:p>
          <a:p>
            <a:endParaRPr lang="el-GR" sz="2000" dirty="0"/>
          </a:p>
          <a:p>
            <a:r>
              <a:rPr lang="el-GR" sz="2000" dirty="0"/>
              <a:t>Η υλοποίηση μπορεί να επεκταθεί σε κάθε είδους εγκατάσταση ή και περιοχή στην οποία παρατηρείται συνωστισμός.</a:t>
            </a:r>
            <a:r>
              <a:rPr lang="en-US" sz="2000" dirty="0"/>
              <a:t> </a:t>
            </a:r>
            <a:r>
              <a:rPr lang="el-GR" sz="2000" dirty="0"/>
              <a:t>Όπως για παράδειγμα σε Εμπορικά κέντρα, αεροδρόμια, μουσεία με την χρήση των αντίστοιχων υποδομών.</a:t>
            </a:r>
          </a:p>
          <a:p>
            <a:endParaRPr lang="el-GR" sz="2000" dirty="0"/>
          </a:p>
        </p:txBody>
      </p:sp>
      <p:pic>
        <p:nvPicPr>
          <p:cNvPr id="4" name="Picture 8" descr="Professor - Free education icons">
            <a:extLst>
              <a:ext uri="{FF2B5EF4-FFF2-40B4-BE49-F238E27FC236}">
                <a16:creationId xmlns:a16="http://schemas.microsoft.com/office/drawing/2014/main" id="{CCA785BA-5ACB-0A7B-141F-5B2C278C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643" y="2582421"/>
            <a:ext cx="1593544" cy="15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53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88B6AB6-8D41-4184-B0FE-E4FC90EC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Σχέδιο ιστοσελίδας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743971AD-F843-2AFC-A39C-1D4A2D88D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4" y="901447"/>
            <a:ext cx="7689572" cy="47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17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452</Words>
  <Application>Microsoft Office PowerPoint</Application>
  <PresentationFormat>Widescreen</PresentationFormat>
  <Paragraphs>45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Θέμα του Office</vt:lpstr>
      <vt:lpstr>Public Hotspots</vt:lpstr>
      <vt:lpstr>Η λύση μας:</vt:lpstr>
      <vt:lpstr>Σύνδεση φοιτητών με access points</vt:lpstr>
      <vt:lpstr>Αισθητήρες:</vt:lpstr>
      <vt:lpstr>Google places API</vt:lpstr>
      <vt:lpstr>Στόχοι:</vt:lpstr>
      <vt:lpstr>Η διαφοροποίηση μάς:</vt:lpstr>
      <vt:lpstr>Σε ποιους απευθυνόμαστε:</vt:lpstr>
      <vt:lpstr>Σχέδιο ιστοσελίδας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ΤΣΑΜΠΡΑΣ ΚΩΝΣΤΑΝΤΙΝΟΣ</dc:creator>
  <cp:lastModifiedBy>Γιώργος Παπουτσάς</cp:lastModifiedBy>
  <cp:revision>11</cp:revision>
  <dcterms:created xsi:type="dcterms:W3CDTF">2024-10-31T14:16:23Z</dcterms:created>
  <dcterms:modified xsi:type="dcterms:W3CDTF">2024-11-08T07:18:23Z</dcterms:modified>
</cp:coreProperties>
</file>